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442" r:id="rId3"/>
    <p:sldId id="480" r:id="rId4"/>
    <p:sldId id="482" r:id="rId5"/>
    <p:sldId id="483" r:id="rId6"/>
    <p:sldId id="484" r:id="rId7"/>
    <p:sldId id="474" r:id="rId8"/>
    <p:sldId id="485" r:id="rId9"/>
    <p:sldId id="486" r:id="rId10"/>
    <p:sldId id="487" r:id="rId11"/>
    <p:sldId id="488" r:id="rId12"/>
    <p:sldId id="489" r:id="rId13"/>
    <p:sldId id="490" r:id="rId14"/>
    <p:sldId id="493" r:id="rId15"/>
    <p:sldId id="494" r:id="rId16"/>
    <p:sldId id="495" r:id="rId17"/>
    <p:sldId id="315" r:id="rId18"/>
    <p:sldId id="336" r:id="rId19"/>
    <p:sldId id="337" r:id="rId20"/>
    <p:sldId id="287" r:id="rId21"/>
    <p:sldId id="273" r:id="rId22"/>
    <p:sldId id="338" r:id="rId23"/>
    <p:sldId id="340" r:id="rId24"/>
    <p:sldId id="394" r:id="rId25"/>
    <p:sldId id="471" r:id="rId26"/>
    <p:sldId id="274" r:id="rId27"/>
    <p:sldId id="275" r:id="rId28"/>
    <p:sldId id="284" r:id="rId29"/>
    <p:sldId id="492"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1" autoAdjust="0"/>
    <p:restoredTop sz="90746" autoAdjust="0"/>
  </p:normalViewPr>
  <p:slideViewPr>
    <p:cSldViewPr snapToGrid="0" snapToObjects="1">
      <p:cViewPr varScale="1">
        <p:scale>
          <a:sx n="108" d="100"/>
          <a:sy n="108" d="100"/>
        </p:scale>
        <p:origin x="200" y="408"/>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7/26/22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النصّ الكتابي: </a:t>
            </a:r>
            <a:r>
              <a:rPr lang="ar-LB" dirty="0"/>
              <a:t>متّى ٢١: ١ - ١١، مرقس ١١: ١ - ١٠.</a:t>
            </a:r>
            <a:endParaRPr lang="en-US" dirty="0"/>
          </a:p>
          <a:p>
            <a:pPr algn="r" rtl="1"/>
            <a:r>
              <a:rPr lang="ar-LB" b="1" dirty="0"/>
              <a:t>الفكرة الرئيسية: </a:t>
            </a:r>
            <a:r>
              <a:rPr lang="ar-LB" dirty="0"/>
              <a:t>أن يدرك الولد أنَّ يسوع هو ملك وبيده كل السلطان، وأن يشعر بمحبته له وأن يعيش حياته بتواضعٍ مثله. </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تواضع يسوع عند دخوله أورشليم</a:t>
            </a:r>
          </a:p>
          <a:p>
            <a:pPr algn="r" rtl="1"/>
            <a:r>
              <a:rPr lang="ar-LB" dirty="0"/>
              <a:t>بعد ذلك، وبعد عودتهما مع الحمار، وضع التلاميذ قمصانهم على ظهر الحمار لكي يجلس عليه يسوع الملك، ويدخل أورشليم. جلس يسوع على الحمار، ثمَّ فرش بعض الناس ثيابهم على الأرض أمام يسوع. كما قطع آخرون أغصانًا من الأشجار وفرشوها على الطريق. وبدأ الجميع يهتف ويقول: “يعيش الملك”، ويصرخون بصوتٍ عالٍ: “مبارك الآتي باسم الرب.”</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2818992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دخول يسوع إلى أورشليم</a:t>
            </a:r>
          </a:p>
          <a:p>
            <a:pPr algn="r" rtl="1"/>
            <a:r>
              <a:rPr lang="ar-LB" dirty="0"/>
              <a:t>دخل يسوع وسط هذا الجمع الكبير إلى المدينة فيما جميعهم يصرخون هاتفين له. علينا ألاّ ننسى أنَّ يسوع دخل على حمارٍ صغيرٍ، لكي يعلِّمنا التواضع. وليس مثل باقي الملوك، الذين يريدون أفخم العربات والسيارات. اهتزَّت المدينة كلّها لدخول يسوع. وكثيرون من الناس سألوا، من هو هذا الرجل الذي يهتف له كل هذا الجمع؟ فقيل لهم، إنَّه يسوع المسيح الملك. وهو من مدينة الناصرة. </a:t>
            </a:r>
          </a:p>
          <a:p>
            <a:pPr algn="r" rtl="1"/>
            <a:endParaRPr lang="ar-LB" dirty="0"/>
          </a:p>
          <a:p>
            <a:pPr algn="r" rtl="1"/>
            <a:endParaRPr lang="ar-LB" dirty="0"/>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2717323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الخاتمة </a:t>
            </a:r>
          </a:p>
          <a:p>
            <a:pPr algn="r" rtl="1"/>
            <a:r>
              <a:rPr lang="ar-LB" dirty="0"/>
              <a:t>طلب يسوع من تلاميذه أن يحضروا له أتانًا، أي حمارًا صغيرًا لكي يدخل راكباً عليه إلى أورشليم. على الرغم من أنَّه ملكٌ عظيمٌ، جاء بمهمَّةٍ عظيمةٍ، ولكنَّه لم يتباهى أو يتعالى لأنّه ملكًا. كلّ الذين كانوا حوله، هتفوا له وصرخوا بصوت عالٍ لكونه ملكًا. فعلاً يسوع هو ملكٌ عظيمٌ. ماذا يريد يسوع أن يعلّمنا من هذه القصَّة؟ يريد منّا أن نعرف أنَّه ملك، ولكن ملك متواضع، سار بين الناس وتصرَّف كشخصٍ عاديٍّ، وكأنَّه ليس ملك عظيم. وهكذا نحن أيضاً، يجب ألّا نتباهى بما لدينا وما نملكه أو نتعالى على الآخرين، بل يجب بالحريّ أن نتواضع ونكون بسطاء، تماماً كيسوع.</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1876990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endParaRPr lang="ar-LB" sz="1200" kern="1200" dirty="0">
              <a:solidFill>
                <a:schemeClr val="tx1"/>
              </a:solidFill>
              <a:effectLst/>
              <a:latin typeface="+mn-lt"/>
              <a:ea typeface="+mn-ea"/>
              <a:cs typeface="+mn-cs"/>
            </a:endParaRPr>
          </a:p>
          <a:p>
            <a:pPr marL="0" algn="r" defTabSz="914400" rtl="1" eaLnBrk="1" latinLnBrk="0" hangingPunct="1"/>
            <a:r>
              <a:rPr lang="ar-LB" b="1" dirty="0"/>
              <a:t>اِحْمِلُوا نِيرِي عَلَيْكُمْ وَتَعَلَّمُوا مِنِّي: </a:t>
            </a:r>
            <a:r>
              <a:rPr lang="ar-LB" dirty="0"/>
              <a:t>يطلب منّا يسوع أن نحمل نيره. والنير هو عبارة عن خشبة توضع على ظهر الحيوان لكي يتمكَّن من العمل بشكلٍ جيَّدٍ والسير في خطٍّ مستقيم. هكذا يطلب منّا الرب أن نكون مستعدين وجاهزين لخدمته. كما أنّه يطلب أيضاً منّا أن نتعلَّم منه. ولكن ما الذي يريدنا أن نتعلَّمه؟ دعونا نكمل الآية لنجد الجواب.</a:t>
            </a:r>
          </a:p>
          <a:p>
            <a:pPr marL="0" algn="r" defTabSz="914400" rtl="1" eaLnBrk="1" latinLnBrk="0" hangingPunct="1"/>
            <a:endParaRPr lang="ar-LB" dirty="0"/>
          </a:p>
          <a:p>
            <a:pPr marL="0" algn="r" defTabSz="914400" rtl="1" eaLnBrk="1" latinLnBrk="0" hangingPunct="1"/>
            <a:r>
              <a:rPr lang="ar-LB" b="1" dirty="0"/>
              <a:t>لأَنِّي وَدِيعٌ وَمُتَوَاضِعُ الْقَلْبِ:  </a:t>
            </a:r>
            <a:r>
              <a:rPr lang="ar-LB" dirty="0"/>
              <a:t>يسوع يريدنا أن نتعلَّم منه الوداعة وطيبة القلب. نعم هو يريدنا أن نكون متواضعين، أي بسطاء ولا نتعالى على الآخرين. ولكن يا رب لماذا تريدنا أن نتعلّم ذلك؟ دعونا ننظر إلى باقي الآية.</a:t>
            </a:r>
          </a:p>
          <a:p>
            <a:pPr marL="0" algn="r" defTabSz="914400" rtl="1" eaLnBrk="1" latinLnBrk="0" hangingPunct="1"/>
            <a:r>
              <a:rPr lang="ar-LB" dirty="0"/>
              <a:t> </a:t>
            </a:r>
          </a:p>
          <a:p>
            <a:pPr marL="0" algn="r" defTabSz="914400" rtl="1" eaLnBrk="1" latinLnBrk="0" hangingPunct="1"/>
            <a:r>
              <a:rPr lang="ar-LB" dirty="0"/>
              <a:t> </a:t>
            </a:r>
            <a:r>
              <a:rPr lang="ar-LB" b="1" dirty="0"/>
              <a:t>فَتَجِدُوا رَاحَةً لِنُفُوسِكُم: </a:t>
            </a:r>
            <a:r>
              <a:rPr lang="ar-LB" dirty="0"/>
              <a:t>لكي نجد الراحة. وهذا يعني أنَّه كلَّما تواضعنا وصرنا بسطاء غير متباهين بما لدينا، نكون فرحين وفي راحة. فما رأيكم لو نصمّم اليوم أن نطيع الرّب يسوع، ونكون وديعين، ومتواضعين ونسلك ببساطة قلب.</a:t>
            </a:r>
          </a:p>
          <a:p>
            <a:pPr marL="0" algn="r" defTabSz="914400" rtl="1" eaLnBrk="1" latinLnBrk="0" hangingPunct="1"/>
            <a:endParaRPr lang="ar-LB" dirty="0"/>
          </a:p>
          <a:p>
            <a:pPr marL="0" algn="r" defTabSz="914400" rtl="1" eaLnBrk="1" latinLnBrk="0" hangingPunct="1"/>
            <a:r>
              <a:rPr lang="ar-LB" b="1" dirty="0"/>
              <a:t>كرِّر الآية عدَّة مرّات مع الأولاد.</a:t>
            </a:r>
          </a:p>
          <a:p>
            <a:pPr marL="0" algn="r" defTabSz="914400" rtl="1" eaLnBrk="1" latinLnBrk="0" hangingPunct="1"/>
            <a:endParaRPr lang="ar-LB" dirty="0"/>
          </a:p>
          <a:p>
            <a:pPr marL="171450" indent="-171450" algn="r" defTabSz="914400" rtl="1" eaLnBrk="1" latinLnBrk="0" hangingPunct="1">
              <a:buFont typeface="Arial" panose="020B0604020202020204" pitchFamily="34" charset="0"/>
              <a:buChar char="•"/>
            </a:pPr>
            <a:r>
              <a:rPr lang="ar-LB" dirty="0"/>
              <a:t>اقسم الأولاد إلى فريقين.</a:t>
            </a:r>
          </a:p>
          <a:p>
            <a:pPr marL="171450" indent="-171450" algn="r" defTabSz="914400" rtl="1" eaLnBrk="1" latinLnBrk="0" hangingPunct="1">
              <a:buFont typeface="Arial" panose="020B0604020202020204" pitchFamily="34" charset="0"/>
              <a:buChar char="•"/>
            </a:pPr>
            <a:r>
              <a:rPr lang="ar-LB" dirty="0"/>
              <a:t>اطلب من الأولاد أن يردِّدوا الآية بصوت مسموع.</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ملاقط خشب (عدد ٤٠)، حبل غسيل.</a:t>
            </a:r>
            <a:endParaRPr lang="en-US"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 </a:t>
            </a:r>
            <a:endParaRPr lang="en-US" sz="1200" b="1"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كلمات الآية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قم بقطع كلّ كلمة من كلمات الآية والصقها على ملقط.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اربط حبل الغسيل في الصف، على علوٍّ يستطيع الأولاد الوصول إليه.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اقسم الأولاد إلى فريقين.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اعطِ كلّ فريق ٢٠ملقطًا المُلصق عليهم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أن يعلِّق كلمات الآية بشكل متسلسل على الحبل.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ينتهي أوَّلاً هو الفريق الفائز.</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dirty="0"/>
              <a:t> </a:t>
            </a:r>
            <a:r>
              <a:rPr lang="ar-LB" b="1" dirty="0"/>
              <a:t>المواد المطلوبة</a:t>
            </a:r>
            <a:r>
              <a:rPr lang="ar-LB" dirty="0"/>
              <a:t>: ورق ملوَّن، كرتون ملوَّن، مقصّات، لاصق ورق، مناديل.</a:t>
            </a:r>
          </a:p>
          <a:p>
            <a:pPr algn="r" rtl="1"/>
            <a:endParaRPr lang="ar-LB" dirty="0"/>
          </a:p>
          <a:p>
            <a:pPr algn="r" rtl="1"/>
            <a:r>
              <a:rPr lang="ar-LB" b="1" dirty="0"/>
              <a:t>اشرح وطبِّق </a:t>
            </a:r>
          </a:p>
          <a:p>
            <a:pPr marL="171450" indent="-171450" algn="r" rtl="1">
              <a:buFont typeface="Arial" panose="020B0604020202020204" pitchFamily="34" charset="0"/>
              <a:buChar char="•"/>
            </a:pPr>
            <a:r>
              <a:rPr lang="ar-LB" b="0" dirty="0"/>
              <a:t>ضع القلم داخل الكوب.</a:t>
            </a:r>
          </a:p>
          <a:p>
            <a:pPr marL="0" indent="0" algn="r" rtl="1">
              <a:buFont typeface="Arial" panose="020B0604020202020204" pitchFamily="34" charset="0"/>
              <a:buNone/>
            </a:pPr>
            <a:r>
              <a:rPr lang="ar-LB" b="0" dirty="0"/>
              <a:t>إنَّ هذا القلم يُمثِّل كلّ واحدٍ منّا. وهذا الكوب يُمثِّل حياتنا.</a:t>
            </a:r>
          </a:p>
          <a:p>
            <a:pPr marL="0" indent="0" algn="r" rtl="1">
              <a:buFont typeface="Arial" panose="020B0604020202020204" pitchFamily="34" charset="0"/>
              <a:buNone/>
            </a:pPr>
            <a:r>
              <a:rPr lang="ar-LB" b="0" dirty="0"/>
              <a:t>أحياناً كثيرةً نعيش ضمن هذه الدائرة، حيث نفتخر بما نملك من ألعاب، أو لباس، أو طعام، أو غرفةٍ جميلةٍ... وهذا ما يُدعى تكبُّرًا. والتكبُّر يحصر صاحبه ضمن إطارٍ صغيرٍ.</a:t>
            </a:r>
          </a:p>
          <a:p>
            <a:pPr marL="171450" indent="-171450" algn="r" rtl="1">
              <a:buFont typeface="Arial" panose="020B0604020202020204" pitchFamily="34" charset="0"/>
              <a:buChar char="•"/>
            </a:pPr>
            <a:endParaRPr lang="ar-LB" b="0" dirty="0"/>
          </a:p>
          <a:p>
            <a:pPr marL="171450" indent="-171450" algn="r" rtl="1">
              <a:buFont typeface="Arial" panose="020B0604020202020204" pitchFamily="34" charset="0"/>
              <a:buChar char="•"/>
            </a:pPr>
            <a:r>
              <a:rPr lang="ar-LB" b="0" dirty="0"/>
              <a:t>هذا الماء يُمثِّل التواضع.</a:t>
            </a:r>
          </a:p>
          <a:p>
            <a:pPr marL="0" indent="0" algn="r" rtl="1">
              <a:buFont typeface="Arial" panose="020B0604020202020204" pitchFamily="34" charset="0"/>
              <a:buNone/>
            </a:pPr>
            <a:r>
              <a:rPr lang="ar-LB" b="0" dirty="0"/>
              <a:t>سأسكب الماء داخل الكوب، (يرتفع القلم). نعم إن القلم يرتفع... وهكذا يرفع الله كلّ فرد منّا عندما نتمثَّل به ونتواضع في حياتنا. إذ ذاك يُخرجنا الله من هذا الإطار الصغير ونتشارك في كلّ شيء نملك مع أصدقائنا وأخواتنا.</a:t>
            </a:r>
          </a:p>
          <a:p>
            <a:pPr marL="0" indent="0" algn="r" rtl="1">
              <a:buFont typeface="Arial" panose="020B0604020202020204" pitchFamily="34" charset="0"/>
              <a:buNone/>
            </a:pPr>
            <a:endParaRPr lang="ar-LB" b="0" dirty="0"/>
          </a:p>
          <a:p>
            <a:pPr marL="0" indent="0" algn="r" rtl="1">
              <a:buFont typeface="Arial" panose="020B0604020202020204" pitchFamily="34" charset="0"/>
              <a:buNone/>
            </a:pPr>
            <a:r>
              <a:rPr lang="ar-LB" b="0" dirty="0"/>
              <a:t>والآن دعونا نحني رؤوسنا لنطلب من يسوع أن يجعلنا مُتواضعين مثله.</a:t>
            </a:r>
          </a:p>
          <a:p>
            <a:pPr marL="0" indent="0" algn="r" rtl="1">
              <a:buFont typeface="Arial" panose="020B0604020202020204" pitchFamily="34" charset="0"/>
              <a:buNone/>
            </a:pPr>
            <a:endParaRPr lang="ar-LB" b="0" dirty="0"/>
          </a:p>
          <a:p>
            <a:pPr marL="0" indent="0" algn="r" rtl="1">
              <a:buFont typeface="Arial" panose="020B0604020202020204" pitchFamily="34" charset="0"/>
              <a:buNone/>
            </a:pPr>
            <a:r>
              <a:rPr lang="ar-LB" b="1" dirty="0"/>
              <a:t>“يا يسوع أشكرك لأنَّك أنت فعلاً ملكٌ، وفي يدك كلّ السلطان. لكنَّك مع ذلك تواضعت لأجلنا. أشكرك على محبَّتك لكلِّ واحد منّا، وأطلب منك أن تجعلني متواضعًا مثلك، وأتشارك بكل ما أملكه مع إخوتي وأصدقائي. باسم يسوع، آمين.”</a:t>
            </a:r>
          </a:p>
          <a:p>
            <a:pPr algn="r" rtl="1"/>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990659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كرتون أخضر – حبل – مقصّ – قلم – عود.</a:t>
            </a:r>
          </a:p>
          <a:p>
            <a:pPr marL="0" algn="r" defTabSz="914400" rtl="1" eaLnBrk="1" latinLnBrk="0" hangingPunct="1"/>
            <a:endParaRPr lang="ar-LB" dirty="0"/>
          </a:p>
          <a:p>
            <a:pPr marL="0" algn="r" defTabSz="914400" rtl="1" eaLnBrk="1" latinLnBrk="0" hangingPunct="1"/>
            <a:r>
              <a:rPr lang="ar-LB" b="1" dirty="0"/>
              <a:t>شرح وتطبيق </a:t>
            </a:r>
          </a:p>
          <a:p>
            <a:pPr marL="171450" indent="-171450" algn="r" defTabSz="914400" rtl="1" eaLnBrk="1" latinLnBrk="0" hangingPunct="1">
              <a:buFont typeface="Arial" panose="020B0604020202020204" pitchFamily="34" charset="0"/>
              <a:buChar char="•"/>
            </a:pPr>
            <a:r>
              <a:rPr lang="ar-LB" b="0" dirty="0"/>
              <a:t>أعط كلّ ولد كرتونة، واطلب منه أن يرسم يده عليها (٤ مرّات).</a:t>
            </a:r>
          </a:p>
          <a:p>
            <a:pPr marL="171450" indent="-171450" algn="r" defTabSz="914400" rtl="1" eaLnBrk="1" latinLnBrk="0" hangingPunct="1">
              <a:buFont typeface="Arial" panose="020B0604020202020204" pitchFamily="34" charset="0"/>
              <a:buChar char="•"/>
            </a:pPr>
            <a:r>
              <a:rPr lang="ar-LB" b="0" dirty="0"/>
              <a:t>اطلب من الأولاد أن يقطعوا الكرتونة على خط الأيدي.</a:t>
            </a:r>
          </a:p>
          <a:p>
            <a:pPr marL="171450" indent="-171450" algn="r" defTabSz="914400" rtl="1" eaLnBrk="1" latinLnBrk="0" hangingPunct="1">
              <a:buFont typeface="Arial" panose="020B0604020202020204" pitchFamily="34" charset="0"/>
              <a:buChar char="•"/>
            </a:pPr>
            <a:r>
              <a:rPr lang="ar-LB" b="0" dirty="0"/>
              <a:t>اطلب منهم أن يلصقوا كلّا من الكراتين المقطعة على شكل الأيادي بعضها فوق بعض على العود.</a:t>
            </a:r>
          </a:p>
          <a:p>
            <a:pPr marL="171450" indent="-171450" algn="r" defTabSz="914400" rtl="1" eaLnBrk="1" latinLnBrk="0" hangingPunct="1">
              <a:buFont typeface="Arial" panose="020B0604020202020204" pitchFamily="34" charset="0"/>
              <a:buChar char="•"/>
            </a:pPr>
            <a:r>
              <a:rPr lang="ar-LB" b="0" dirty="0"/>
              <a:t>قُم بربط العود بحبل للتزيين.</a:t>
            </a:r>
            <a:endParaRPr lang="en-LB" b="0"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يا أصدقائي، إنَّني سعيد/ة جدًّا أن أكون معكم اليوم في هذه الحصَّة الرائعة، إذ نتذكَّر دخول يسوع إلى أورشليم. سيكون برنامجنا منوَّعًا ومُميّزًا، حيث سنتعلَّم كيف نكون متواضعين مثل يسوع. هل أنتم جاهزون لنبدأ برنامجنا؟ دعونا نبدأ بالصلاة ونشكر الله على الأسبوع الذي مضى، ونطلب منه أن يباركنا من خلال حضوره في وسطنا.(شجِّع الأولاد على الصلاة).</a:t>
            </a:r>
          </a:p>
          <a:p>
            <a:pPr algn="r" rtl="1"/>
            <a:endParaRPr lang="ar-LB" sz="1200" dirty="0"/>
          </a:p>
          <a:p>
            <a:pPr algn="r" rtl="1"/>
            <a:r>
              <a:rPr lang="ar-LB" sz="1200" b="1" dirty="0"/>
              <a:t>“يا يسوع، أشكرك على عنايتك بنا في كل يوم. أشكرك لأنَّك حافظت علينا طيلة الأسبوع الماضي، ولأنَّك جمعتنا هذا الأسبوع مرّة جديدة لنحتفل بهذه الذكرى الجميلة. ساعدنا كي نتعلَّم أكثر عنك ونتمثَّل بك. باسم يسوع، آمين.”</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(رح خبركن عن أحلى قصة</a:t>
            </a:r>
          </a:p>
          <a:p>
            <a:pPr algn="ctr"/>
            <a:r>
              <a:rPr lang="ar-LB" dirty="0"/>
              <a:t> رح خبركن عن أحلى قصة</a:t>
            </a:r>
          </a:p>
          <a:p>
            <a:pPr algn="ctr"/>
            <a:r>
              <a:rPr lang="ar-LB" dirty="0"/>
              <a:t>أعظم قصة لكل الناس</a:t>
            </a:r>
          </a:p>
          <a:p>
            <a:pPr algn="ctr"/>
            <a:r>
              <a:rPr lang="ar-LB" dirty="0"/>
              <a:t>كيف الله اجا تيخلصنا</a:t>
            </a:r>
          </a:p>
          <a:p>
            <a:pPr algn="ctr"/>
            <a:r>
              <a:rPr lang="ar-LB" dirty="0"/>
              <a:t>وهيدا الخطة من الأساس)٢</a:t>
            </a:r>
          </a:p>
          <a:p>
            <a:pPr algn="ctr"/>
            <a:r>
              <a:rPr lang="ar-LB" dirty="0"/>
              <a:t>يلي خالق هيدا الكون</a:t>
            </a:r>
          </a:p>
          <a:p>
            <a:pPr algn="ctr"/>
            <a:r>
              <a:rPr lang="ar-LB" dirty="0"/>
              <a:t>ضحّى بنفسو وإجى لهون</a:t>
            </a:r>
          </a:p>
          <a:p>
            <a:pPr algn="ctr"/>
            <a:r>
              <a:rPr lang="ar-LB" dirty="0"/>
              <a:t>أجمل شي بهالخبريّة</a:t>
            </a:r>
          </a:p>
          <a:p>
            <a:pPr algn="ctr"/>
            <a:r>
              <a:rPr lang="ar-LB" dirty="0"/>
              <a:t>مات ليعطيك حياة أبدية</a:t>
            </a:r>
          </a:p>
          <a:p>
            <a:pPr algn="ctr"/>
            <a:r>
              <a:rPr lang="ar-LB" dirty="0"/>
              <a:t>نحنا جينا تنخبركن</a:t>
            </a:r>
          </a:p>
          <a:p>
            <a:pPr algn="ctr"/>
            <a:r>
              <a:rPr lang="ar-LB" dirty="0"/>
              <a:t> عن أحل قصة بكل الكون</a:t>
            </a:r>
          </a:p>
          <a:p>
            <a:pPr algn="ctr"/>
            <a:r>
              <a:rPr lang="ar-LB" dirty="0"/>
              <a:t>عندك رفيق اسمو يسوع،</a:t>
            </a:r>
          </a:p>
          <a:p>
            <a:pPr algn="ctr"/>
            <a:r>
              <a:rPr lang="ar-LB" dirty="0"/>
              <a:t> هو حدك وين ما تكون…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925134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(رافع راسي بمحبة يسوع القدير</a:t>
            </a:r>
            <a:endParaRPr lang="en-US" dirty="0"/>
          </a:p>
          <a:p>
            <a:pPr algn="ctr"/>
            <a:r>
              <a:rPr lang="ar-LB" dirty="0"/>
              <a:t>مين بِصدّق للخطاة أديش حبّه كبير)٢</a:t>
            </a:r>
          </a:p>
          <a:p>
            <a:pPr algn="ctr"/>
            <a:r>
              <a:rPr lang="ar-LB" dirty="0"/>
              <a:t>(كان موته بدالي عالصليب هالغالي)٢</a:t>
            </a:r>
          </a:p>
          <a:p>
            <a:pPr algn="ctr"/>
            <a:r>
              <a:rPr lang="ar-LB" dirty="0"/>
              <a:t>بعلّي صوتي العالي العالي</a:t>
            </a:r>
          </a:p>
          <a:p>
            <a:pPr algn="ctr"/>
            <a:r>
              <a:rPr lang="ar-LB" dirty="0"/>
              <a:t>بحبه بحبه كتير</a:t>
            </a:r>
          </a:p>
          <a:p>
            <a:pPr algn="ctr"/>
            <a:r>
              <a:rPr lang="ar-LB" dirty="0"/>
              <a:t>بحبه بحبه كتير</a:t>
            </a:r>
          </a:p>
          <a:p>
            <a:pPr algn="ctr"/>
            <a:endParaRPr lang="ar-LB" dirty="0"/>
          </a:p>
          <a:p>
            <a:pPr algn="ctr"/>
            <a:r>
              <a:rPr lang="ar-LB" dirty="0"/>
              <a:t>(رافع راسي بقيامة يسوع من القبر</a:t>
            </a:r>
          </a:p>
          <a:p>
            <a:pPr algn="ctr"/>
            <a:r>
              <a:rPr lang="ar-LB" dirty="0"/>
              <a:t>مين بِصدّق؟ أنا بصدّق وشايف حالي بفخر)٢</a:t>
            </a:r>
          </a:p>
          <a:p>
            <a:pPr algn="ctr"/>
            <a:r>
              <a:rPr lang="ar-LB" dirty="0"/>
              <a:t>(حيّ وعايش حدّي... بيدعمني مين قدّي)٢</a:t>
            </a:r>
          </a:p>
          <a:p>
            <a:pPr algn="ctr"/>
            <a:r>
              <a:rPr lang="ar-LB" dirty="0"/>
              <a:t>بعلّي صوتي العالي العالي</a:t>
            </a:r>
          </a:p>
          <a:p>
            <a:pPr algn="ctr"/>
            <a:r>
              <a:rPr lang="ar-LB" dirty="0"/>
              <a:t>بحبه بحبه كتير</a:t>
            </a:r>
          </a:p>
          <a:p>
            <a:pPr algn="ctr"/>
            <a:r>
              <a:rPr lang="ar-LB" dirty="0"/>
              <a:t>بحبه بحبه كتير</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7</a:t>
            </a:fld>
            <a:endParaRPr lang="en-LB"/>
          </a:p>
        </p:txBody>
      </p:sp>
    </p:spTree>
    <p:extLst>
      <p:ext uri="{BB962C8B-B14F-4D97-AF65-F5344CB8AC3E}">
        <p14:creationId xmlns:p14="http://schemas.microsoft.com/office/powerpoint/2010/main" val="1759002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أوصنا أوصنا   أوصنا في الأعالي)٢</a:t>
            </a:r>
          </a:p>
          <a:p>
            <a:pPr algn="ctr"/>
            <a:r>
              <a:rPr lang="ar-LB" dirty="0"/>
              <a:t> نشدو نرفع اسمك  ونفتخر بشخصك و نعلي مجدك أوصنا في الأعالي</a:t>
            </a:r>
          </a:p>
          <a:p>
            <a:pPr algn="ctr"/>
            <a:r>
              <a:rPr lang="ar-LB" dirty="0"/>
              <a:t>(مجدًا مجدًا نشدو نرفع اسمك ونفتخر بشخصك مجدًا لرب الأرباب)٢</a:t>
            </a:r>
          </a:p>
          <a:p>
            <a:pPr algn="ctr"/>
            <a:r>
              <a:rPr lang="ar-LB" dirty="0"/>
              <a:t>(مجدًا لرب الأرباب)٢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12</a:t>
            </a:fld>
            <a:endParaRPr lang="en-LB"/>
          </a:p>
        </p:txBody>
      </p:sp>
    </p:spTree>
    <p:extLst>
      <p:ext uri="{BB962C8B-B14F-4D97-AF65-F5344CB8AC3E}">
        <p14:creationId xmlns:p14="http://schemas.microsoft.com/office/powerpoint/2010/main" val="70166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1117752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ورق ملوَّن، كرتون ملوَّن، مقصّات، لاصق ورق، مناديل.</a:t>
            </a:r>
            <a:endParaRPr lang="en-US" dirty="0"/>
          </a:p>
          <a:p>
            <a:pPr marL="0" algn="r" defTabSz="914400" rtl="1" eaLnBrk="1" latinLnBrk="0" hangingPunct="1"/>
            <a:endParaRPr lang="en-US" dirty="0"/>
          </a:p>
          <a:p>
            <a:pPr marL="0" algn="r" defTabSz="914400" rtl="1" eaLnBrk="1" latinLnBrk="0" hangingPunct="1"/>
            <a:r>
              <a:rPr lang="ar-LB" b="1" dirty="0"/>
              <a:t>اشرح وطبّق</a:t>
            </a:r>
          </a:p>
          <a:p>
            <a:pPr marL="171450" indent="-171450" algn="r" defTabSz="914400" rtl="1" eaLnBrk="1" latinLnBrk="0" hangingPunct="1">
              <a:buFont typeface="Arial" panose="020B0604020202020204" pitchFamily="34" charset="0"/>
              <a:buChar char="•"/>
            </a:pPr>
            <a:r>
              <a:rPr lang="ar-LB" dirty="0"/>
              <a:t>اقسم الأولاد إلى فريقين.</a:t>
            </a:r>
          </a:p>
          <a:p>
            <a:pPr marL="171450" indent="-171450" algn="r" defTabSz="914400" rtl="1" eaLnBrk="1" latinLnBrk="0" hangingPunct="1">
              <a:buFont typeface="Arial" panose="020B0604020202020204" pitchFamily="34" charset="0"/>
              <a:buChar char="•"/>
            </a:pPr>
            <a:r>
              <a:rPr lang="ar-LB" dirty="0"/>
              <a:t>أعطِ كلّ فريق قسمًا من المواد المطلوبة.</a:t>
            </a:r>
          </a:p>
          <a:p>
            <a:pPr marL="171450" indent="-171450" algn="r" defTabSz="914400" rtl="1" eaLnBrk="1" latinLnBrk="0" hangingPunct="1">
              <a:buFont typeface="Arial" panose="020B0604020202020204" pitchFamily="34" charset="0"/>
              <a:buChar char="•"/>
            </a:pPr>
            <a:r>
              <a:rPr lang="ar-LB" dirty="0"/>
              <a:t>اختر ولدًا من كلِّ فريق، لكي يلعب دور الـ “ملك”.</a:t>
            </a:r>
          </a:p>
          <a:p>
            <a:pPr marL="171450" indent="-171450" algn="r" defTabSz="914400" rtl="1" eaLnBrk="1" latinLnBrk="0" hangingPunct="1">
              <a:buFont typeface="Arial" panose="020B0604020202020204" pitchFamily="34" charset="0"/>
              <a:buChar char="•"/>
            </a:pPr>
            <a:r>
              <a:rPr lang="ar-LB" dirty="0"/>
              <a:t>على الأولاد تجهيز الملك وتزيينه.</a:t>
            </a:r>
          </a:p>
          <a:p>
            <a:pPr marL="171450" indent="-171450" algn="r" defTabSz="914400" rtl="1" eaLnBrk="1" latinLnBrk="0" hangingPunct="1">
              <a:buFont typeface="Arial" panose="020B0604020202020204" pitchFamily="34" charset="0"/>
              <a:buChar char="•"/>
            </a:pPr>
            <a:r>
              <a:rPr lang="ar-LB" dirty="0"/>
              <a:t>حدِّد حوالى ١٠ دقائق لذلك.</a:t>
            </a:r>
          </a:p>
          <a:p>
            <a:pPr marL="171450" indent="-171450" algn="r" defTabSz="914400" rtl="1" eaLnBrk="1" latinLnBrk="0" hangingPunct="1">
              <a:buFont typeface="Arial" panose="020B0604020202020204" pitchFamily="34" charset="0"/>
              <a:buChar char="•"/>
            </a:pPr>
            <a:r>
              <a:rPr lang="ar-LB" dirty="0"/>
              <a:t>ضع الموسيقى لحماس الأولاد.</a:t>
            </a:r>
          </a:p>
          <a:p>
            <a:pPr marL="171450" indent="-171450" algn="r" defTabSz="914400" rtl="1" eaLnBrk="1" latinLnBrk="0" hangingPunct="1">
              <a:buFont typeface="Arial" panose="020B0604020202020204" pitchFamily="34" charset="0"/>
              <a:buChar char="•"/>
            </a:pPr>
            <a:r>
              <a:rPr lang="ar-LB" dirty="0"/>
              <a:t>عند الانتهاء، رحِّب بكلٍّ من الملكين واشكر الأولاد على جهدهم.</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20</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متّى ٢١: ١ - ١١، مرقس ١١: ١ - ١٠.</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21</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إحضار الأتان</a:t>
            </a:r>
          </a:p>
          <a:p>
            <a:pPr algn="r"/>
            <a:r>
              <a:rPr lang="ar-LB" dirty="0"/>
              <a:t>كان يسوع يمشي مع تلاميذه بالقرب من مدينة أورشليم، وهي قريبة من مدينة بيت عنيا. وطلب يسوع من اثنين  منهم أن يدخلا المدينة، وقال لهما أنهما سيجدان حماراً وأنّه سيكون مربوطاً، يحلّانه ويأتيان به إليه. كما أنّه أعلمهما أنّه إذا سألهما أحدهم عمّا يفعلانه، يجاوبانه بأنّ الرب محتاجٌ إليه. ففعل التلميذان ما أمرهما به يسوع.</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4220231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7/26/22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7/26/22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1E8720-9C71-FD43-4231-04C82D55FF13}"/>
              </a:ext>
            </a:extLst>
          </p:cNvPr>
          <p:cNvSpPr/>
          <p:nvPr/>
        </p:nvSpPr>
        <p:spPr>
          <a:xfrm>
            <a:off x="1513428" y="276525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٣٠</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A7B13F60-03C7-7BBB-4FED-E228A42A2D13}"/>
              </a:ext>
            </a:extLst>
          </p:cNvPr>
          <p:cNvSpPr/>
          <p:nvPr/>
        </p:nvSpPr>
        <p:spPr>
          <a:xfrm>
            <a:off x="779832" y="3616494"/>
            <a:ext cx="4855817" cy="280076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دخول يسوع</a:t>
            </a:r>
          </a:p>
          <a:p>
            <a:pPr algn="ctr"/>
            <a:r>
              <a:rPr lang="ar-SA" sz="8800" b="1" dirty="0">
                <a:ln/>
                <a:solidFill>
                  <a:srgbClr val="7030A0"/>
                </a:solidFill>
                <a:latin typeface="Tahoma" panose="020B0604030504040204" pitchFamily="34" charset="0"/>
                <a:ea typeface="Tahoma" panose="020B0604030504040204" pitchFamily="34" charset="0"/>
              </a:rPr>
              <a:t> إلى أورشليم</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C1E2054-5E6D-868B-064F-9E4C79CE8973}"/>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04076A1-D25B-E5B4-7EB2-4CE597AE4034}"/>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80579BC-8855-FA78-14B5-505A093EC03F}"/>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0B012D9-0D11-414D-D5BB-8F4162B3E4F6}"/>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A2F393E-52AF-FEFA-62BF-45A1907E0208}"/>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0F12AAB-3C01-85B4-3BD9-D5695D824148}"/>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F504C51-6A1F-4392-DF6D-56B2B6EAB2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7969" y="1668488"/>
            <a:ext cx="10856061"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بقيامة يسوع من القبر</a:t>
            </a:r>
          </a:p>
          <a:p>
            <a:pPr algn="ctr" rtl="1">
              <a:lnSpc>
                <a:spcPct val="150000"/>
              </a:lnSpc>
            </a:pPr>
            <a:r>
              <a:rPr lang="ar-LB" sz="5400" b="1" i="0" dirty="0">
                <a:solidFill>
                  <a:srgbClr val="273582"/>
                </a:solidFill>
                <a:effectLst/>
                <a:latin typeface="Tahoma" panose="020B0604030504040204" pitchFamily="34" charset="0"/>
              </a:rPr>
              <a:t>(مين بصدق؟ أنا بصدق وشايف حالي بفخر)٢</a:t>
            </a:r>
          </a:p>
        </p:txBody>
      </p:sp>
    </p:spTree>
    <p:extLst>
      <p:ext uri="{BB962C8B-B14F-4D97-AF65-F5344CB8AC3E}">
        <p14:creationId xmlns:p14="http://schemas.microsoft.com/office/powerpoint/2010/main" val="379184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981" y="970251"/>
            <a:ext cx="10912037" cy="492147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(حي وعايش حدي... بيدعمني مين قدي)٢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18630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19323" y="1768730"/>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endParaRPr lang="en-US" sz="7200" b="1" dirty="0">
              <a:ln/>
              <a:solidFill>
                <a:srgbClr val="00B050"/>
              </a:solidFill>
              <a:latin typeface="Tahoma" panose="020B0604030504040204" pitchFamily="34" charset="0"/>
              <a:ea typeface="Tahoma" panose="020B0604030504040204" pitchFamily="34" charset="0"/>
            </a:endParaRPr>
          </a:p>
          <a:p>
            <a:pPr algn="ctr"/>
            <a:r>
              <a:rPr lang="ar-LB" sz="5400" b="0" i="0" dirty="0">
                <a:solidFill>
                  <a:srgbClr val="7030A0"/>
                </a:solidFill>
                <a:effectLst/>
                <a:latin typeface="Tahoma" panose="020B0604030504040204" pitchFamily="34" charset="0"/>
              </a:rPr>
              <a:t>أوصنا إلى الأعالي </a:t>
            </a:r>
            <a:endParaRPr lang="ar-SA"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awsana fi al a3ali trim">
            <a:hlinkClick r:id="" action="ppaction://media"/>
            <a:extLst>
              <a:ext uri="{FF2B5EF4-FFF2-40B4-BE49-F238E27FC236}">
                <a16:creationId xmlns:a16="http://schemas.microsoft.com/office/drawing/2014/main" id="{06F1A5D2-B4DC-4F5E-ACB6-4165C12F3D1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679" y="666860"/>
            <a:ext cx="609600" cy="609600"/>
          </a:xfrm>
          <a:prstGeom prst="rect">
            <a:avLst/>
          </a:prstGeom>
        </p:spPr>
      </p:pic>
    </p:spTree>
    <p:extLst>
      <p:ext uri="{BB962C8B-B14F-4D97-AF65-F5344CB8AC3E}">
        <p14:creationId xmlns:p14="http://schemas.microsoft.com/office/powerpoint/2010/main" val="455975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0945" y="1191233"/>
            <a:ext cx="10530109" cy="3677866"/>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أوصنا أوصنا أوصنا في الأعالي</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b="1" i="0" dirty="0">
                <a:solidFill>
                  <a:srgbClr val="273582"/>
                </a:solidFill>
                <a:effectLst/>
                <a:latin typeface="Tahoma" panose="020B0604030504040204" pitchFamily="34" charset="0"/>
              </a:rPr>
              <a:t>نشدو نرفع اسمك</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و نعلي</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مجدك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ونفتخر بشخصك أوصنا في الأعالي</a:t>
            </a:r>
          </a:p>
        </p:txBody>
      </p:sp>
    </p:spTree>
    <p:extLst>
      <p:ext uri="{BB962C8B-B14F-4D97-AF65-F5344CB8AC3E}">
        <p14:creationId xmlns:p14="http://schemas.microsoft.com/office/powerpoint/2010/main" val="3816710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0945" y="1317692"/>
            <a:ext cx="10530109" cy="3677866"/>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مجدا مجدا مجدا لرب الأرباب</a:t>
            </a: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نشدو نرفع اسمك ونعلي مجدك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ونفتخر بشخصك مجدا لرب الأرباب</a:t>
            </a:r>
          </a:p>
        </p:txBody>
      </p:sp>
    </p:spTree>
    <p:extLst>
      <p:ext uri="{BB962C8B-B14F-4D97-AF65-F5344CB8AC3E}">
        <p14:creationId xmlns:p14="http://schemas.microsoft.com/office/powerpoint/2010/main" val="4267682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0945" y="1191233"/>
            <a:ext cx="10530109" cy="3677866"/>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أوصنا أوصنا أوصنا في الأعالي</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b="1" i="0" dirty="0">
                <a:solidFill>
                  <a:srgbClr val="273582"/>
                </a:solidFill>
                <a:effectLst/>
                <a:latin typeface="Tahoma" panose="020B0604030504040204" pitchFamily="34" charset="0"/>
              </a:rPr>
              <a:t>نشدو نرفع اسمك</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و نعلي</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مجدك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ونفتخر بشخصك أوصنا في الأعالي</a:t>
            </a:r>
          </a:p>
        </p:txBody>
      </p:sp>
    </p:spTree>
    <p:extLst>
      <p:ext uri="{BB962C8B-B14F-4D97-AF65-F5344CB8AC3E}">
        <p14:creationId xmlns:p14="http://schemas.microsoft.com/office/powerpoint/2010/main" val="3548808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0945" y="1317692"/>
            <a:ext cx="10530109" cy="3677866"/>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مجدا مجدا مجدا لرب الأرباب</a:t>
            </a: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نشدو نرفع اسمك ونعلي مجدك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ونفتخر بشخصك مجدا لرب الأرباب</a:t>
            </a:r>
          </a:p>
        </p:txBody>
      </p:sp>
    </p:spTree>
    <p:extLst>
      <p:ext uri="{BB962C8B-B14F-4D97-AF65-F5344CB8AC3E}">
        <p14:creationId xmlns:p14="http://schemas.microsoft.com/office/powerpoint/2010/main" val="97847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4524" y="929032"/>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7" name="Picture 6" descr="A close up of graphics&#10;&#10;Description automatically generated">
            <a:extLst>
              <a:ext uri="{FF2B5EF4-FFF2-40B4-BE49-F238E27FC236}">
                <a16:creationId xmlns:a16="http://schemas.microsoft.com/office/drawing/2014/main" id="{98AD5220-2250-3640-9315-B83140F9F801}"/>
              </a:ext>
            </a:extLst>
          </p:cNvPr>
          <p:cNvPicPr>
            <a:picLocks noChangeAspect="1"/>
          </p:cNvPicPr>
          <p:nvPr/>
        </p:nvPicPr>
        <p:blipFill>
          <a:blip r:embed="rId6"/>
          <a:stretch>
            <a:fillRect/>
          </a:stretch>
        </p:blipFill>
        <p:spPr>
          <a:xfrm>
            <a:off x="70046" y="3774987"/>
            <a:ext cx="3385529" cy="3019215"/>
          </a:xfrm>
          <a:prstGeom prst="rect">
            <a:avLst/>
          </a:prstGeom>
        </p:spPr>
      </p:pic>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0354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525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85021" y="318053"/>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indoor&#10;&#10;Description automatically generated">
            <a:extLst>
              <a:ext uri="{FF2B5EF4-FFF2-40B4-BE49-F238E27FC236}">
                <a16:creationId xmlns:a16="http://schemas.microsoft.com/office/drawing/2014/main" id="{D3512D53-5C2B-4C70-8BB9-AD17EFA12DAE}"/>
              </a:ext>
            </a:extLst>
          </p:cNvPr>
          <p:cNvPicPr>
            <a:picLocks noChangeAspect="1"/>
          </p:cNvPicPr>
          <p:nvPr/>
        </p:nvPicPr>
        <p:blipFill>
          <a:blip r:embed="rId3"/>
          <a:stretch>
            <a:fillRect/>
          </a:stretch>
        </p:blipFill>
        <p:spPr>
          <a:xfrm>
            <a:off x="3242110" y="1883239"/>
            <a:ext cx="5127288" cy="5127288"/>
          </a:xfrm>
          <a:prstGeom prst="rect">
            <a:avLst/>
          </a:prstGeom>
        </p:spPr>
      </p:pic>
      <p:pic>
        <p:nvPicPr>
          <p:cNvPr id="5" name="Picture 4">
            <a:extLst>
              <a:ext uri="{FF2B5EF4-FFF2-40B4-BE49-F238E27FC236}">
                <a16:creationId xmlns:a16="http://schemas.microsoft.com/office/drawing/2014/main" id="{201A29ED-F002-DA3B-E1B2-A27E5EE007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05035" y="693696"/>
            <a:ext cx="5806398"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a:t>
            </a:r>
            <a:r>
              <a:rPr lang="ar-LB" sz="9600" b="1" dirty="0">
                <a:ln/>
                <a:solidFill>
                  <a:srgbClr val="00B050"/>
                </a:solidFill>
                <a:latin typeface="Tahoma" panose="020B0604030504040204" pitchFamily="34" charset="0"/>
                <a:ea typeface="Tahoma" panose="020B0604030504040204" pitchFamily="34" charset="0"/>
              </a:rPr>
              <a:t>للقصّة</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844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54540" y="2368660"/>
            <a:ext cx="5109175" cy="4073956"/>
          </a:xfrm>
          <a:prstGeom prst="rect">
            <a:avLst/>
          </a:prstGeom>
        </p:spPr>
      </p:pic>
      <p:pic>
        <p:nvPicPr>
          <p:cNvPr id="4" name="Picture 3">
            <a:extLst>
              <a:ext uri="{FF2B5EF4-FFF2-40B4-BE49-F238E27FC236}">
                <a16:creationId xmlns:a16="http://schemas.microsoft.com/office/drawing/2014/main" id="{8FE4CAF7-A2F4-5386-9398-AAB7DEEA9F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301079" y="364516"/>
            <a:ext cx="6210354"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دخول يسوع إلى أورشليم</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9146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26B68DB-E7A7-9EB0-4870-222F7A37FF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8" name="Picture 7">
            <a:extLst>
              <a:ext uri="{FF2B5EF4-FFF2-40B4-BE49-F238E27FC236}">
                <a16:creationId xmlns:a16="http://schemas.microsoft.com/office/drawing/2014/main" id="{B3E344EB-B327-EF5C-4920-AE6153BD96A8}"/>
              </a:ext>
            </a:extLst>
          </p:cNvPr>
          <p:cNvPicPr>
            <a:picLocks noChangeAspect="1"/>
          </p:cNvPicPr>
          <p:nvPr/>
        </p:nvPicPr>
        <p:blipFill>
          <a:blip r:embed="rId4"/>
          <a:stretch>
            <a:fillRect/>
          </a:stretch>
        </p:blipFill>
        <p:spPr>
          <a:xfrm>
            <a:off x="2816910" y="1447137"/>
            <a:ext cx="4850230" cy="6858000"/>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men in clothing&#10;&#10;Description automatically generated with low confidence">
            <a:extLst>
              <a:ext uri="{FF2B5EF4-FFF2-40B4-BE49-F238E27FC236}">
                <a16:creationId xmlns:a16="http://schemas.microsoft.com/office/drawing/2014/main" id="{3BA78700-5768-47A4-BA90-8695D8F10772}"/>
              </a:ext>
            </a:extLst>
          </p:cNvPr>
          <p:cNvPicPr>
            <a:picLocks noChangeAspect="1"/>
          </p:cNvPicPr>
          <p:nvPr/>
        </p:nvPicPr>
        <p:blipFill rotWithShape="1">
          <a:blip r:embed="rId3"/>
          <a:srcRect t="6295" b="14494"/>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men in clothing&#10;&#10;Description automatically generated with low confidence">
            <a:extLst>
              <a:ext uri="{FF2B5EF4-FFF2-40B4-BE49-F238E27FC236}">
                <a16:creationId xmlns:a16="http://schemas.microsoft.com/office/drawing/2014/main" id="{25C2EEE0-390F-434B-9E04-6797695D50E5}"/>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Background pattern&#10;&#10;Description automatically generated">
            <a:extLst>
              <a:ext uri="{FF2B5EF4-FFF2-40B4-BE49-F238E27FC236}">
                <a16:creationId xmlns:a16="http://schemas.microsoft.com/office/drawing/2014/main" id="{6CD66430-AB48-4AE4-BABB-6C102C6362E7}"/>
              </a:ext>
            </a:extLst>
          </p:cNvPr>
          <p:cNvPicPr>
            <a:picLocks noChangeAspect="1"/>
          </p:cNvPicPr>
          <p:nvPr/>
        </p:nvPicPr>
        <p:blipFill rotWithShape="1">
          <a:blip r:embed="rId3"/>
          <a:srcRect t="11701" b="9089"/>
          <a:stretch/>
        </p:blipFill>
        <p:spPr>
          <a:xfrm>
            <a:off x="20" y="1282"/>
            <a:ext cx="12191980" cy="6856718"/>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4E1A721B-D28E-46C1-A3A1-627C34DC401A}"/>
              </a:ext>
            </a:extLst>
          </p:cNvPr>
          <p:cNvPicPr>
            <a:picLocks noChangeAspect="1"/>
          </p:cNvPicPr>
          <p:nvPr/>
        </p:nvPicPr>
        <p:blipFill rotWithShape="1">
          <a:blip r:embed="rId3"/>
          <a:srcRect t="20608" b="1010"/>
          <a:stretch/>
        </p:blipFill>
        <p:spPr>
          <a:xfrm>
            <a:off x="20" y="1282"/>
            <a:ext cx="12191980" cy="6856718"/>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05452" y="984165"/>
            <a:ext cx="9453718" cy="4893647"/>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اِحْمِلُوا نِيرِي عَلَيْكُمْ وَتَعَلَّمُوا مِنِّي، لأَنِّي وَدِيعٌ وَمُتَوَاضِعُ الْقَلْبِ، فَتَجِدُوا رَاحَةً لِنُفُوسِكُمْ.</a:t>
            </a:r>
            <a:br>
              <a:rPr lang="ar-LB" sz="5400" dirty="0">
                <a:solidFill>
                  <a:srgbClr val="7030A0"/>
                </a:solidFill>
              </a:rPr>
            </a:br>
            <a:r>
              <a:rPr lang="ar-LB" sz="5400" b="0" i="0" dirty="0">
                <a:solidFill>
                  <a:srgbClr val="7030A0"/>
                </a:solidFill>
                <a:effectLst/>
                <a:latin typeface="Tahoma" panose="020B0604030504040204" pitchFamily="34" charset="0"/>
              </a:rPr>
              <a:t>متى ١١ : ٢٩</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1CD2364B-C65B-729B-4B94-DACAE2FFB9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44900" y="0"/>
            <a:ext cx="3447100" cy="2543959"/>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504841"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35362" y="35526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DCAFFAE5-8777-FC9A-A843-2ED403EEC0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98580" y="1641271"/>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96439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394674" y="3732895"/>
            <a:ext cx="4833602" cy="2454270"/>
          </a:xfrm>
          <a:prstGeom prst="rect">
            <a:avLst/>
          </a:prstGeom>
        </p:spPr>
      </p:pic>
      <p:pic>
        <p:nvPicPr>
          <p:cNvPr id="5" name="Picture 4">
            <a:extLst>
              <a:ext uri="{FF2B5EF4-FFF2-40B4-BE49-F238E27FC236}">
                <a16:creationId xmlns:a16="http://schemas.microsoft.com/office/drawing/2014/main" id="{11A9182A-D2C6-B536-A3B0-1D27325C4DE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293860" y="481648"/>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4" name="Picture 3" descr="A picture containing text, plant&#10;&#10;Description automatically generated">
            <a:extLst>
              <a:ext uri="{FF2B5EF4-FFF2-40B4-BE49-F238E27FC236}">
                <a16:creationId xmlns:a16="http://schemas.microsoft.com/office/drawing/2014/main" id="{8F5FF7A5-8A21-4189-AB94-1066903BA816}"/>
              </a:ext>
            </a:extLst>
          </p:cNvPr>
          <p:cNvPicPr>
            <a:picLocks noChangeAspect="1"/>
          </p:cNvPicPr>
          <p:nvPr/>
        </p:nvPicPr>
        <p:blipFill>
          <a:blip r:embed="rId3"/>
          <a:stretch>
            <a:fillRect/>
          </a:stretch>
        </p:blipFill>
        <p:spPr>
          <a:xfrm>
            <a:off x="2609804" y="1928811"/>
            <a:ext cx="7123086" cy="4145590"/>
          </a:xfrm>
          <a:prstGeom prst="rect">
            <a:avLst/>
          </a:prstGeom>
        </p:spPr>
      </p:pic>
      <p:pic>
        <p:nvPicPr>
          <p:cNvPr id="12" name="Picture 11" descr="Logo&#10;&#10;Description automatically generated">
            <a:extLst>
              <a:ext uri="{FF2B5EF4-FFF2-40B4-BE49-F238E27FC236}">
                <a16:creationId xmlns:a16="http://schemas.microsoft.com/office/drawing/2014/main" id="{D0C8910B-56F0-4147-AEE9-2D2D5D7A3E5B}"/>
              </a:ext>
            </a:extLst>
          </p:cNvPr>
          <p:cNvPicPr>
            <a:picLocks noChangeAspect="1"/>
          </p:cNvPicPr>
          <p:nvPr/>
        </p:nvPicPr>
        <p:blipFill>
          <a:blip r:embed="rId4"/>
          <a:stretch>
            <a:fillRect/>
          </a:stretch>
        </p:blipFill>
        <p:spPr>
          <a:xfrm>
            <a:off x="877148" y="1974781"/>
            <a:ext cx="2056946" cy="1348264"/>
          </a:xfrm>
          <a:prstGeom prst="rect">
            <a:avLst/>
          </a:prstGeom>
        </p:spPr>
      </p:pic>
      <p:pic>
        <p:nvPicPr>
          <p:cNvPr id="14" name="Picture 13" descr="A picture containing writing implement, pencil, stationary, crayon&#10;&#10;Description automatically generated">
            <a:extLst>
              <a:ext uri="{FF2B5EF4-FFF2-40B4-BE49-F238E27FC236}">
                <a16:creationId xmlns:a16="http://schemas.microsoft.com/office/drawing/2014/main" id="{4F2FFAE0-E6F7-4612-838A-37F98371A620}"/>
              </a:ext>
            </a:extLst>
          </p:cNvPr>
          <p:cNvPicPr>
            <a:picLocks noChangeAspect="1"/>
          </p:cNvPicPr>
          <p:nvPr/>
        </p:nvPicPr>
        <p:blipFill>
          <a:blip r:embed="rId5"/>
          <a:stretch>
            <a:fillRect/>
          </a:stretch>
        </p:blipFill>
        <p:spPr>
          <a:xfrm>
            <a:off x="613498" y="4389781"/>
            <a:ext cx="2067476" cy="1992400"/>
          </a:xfrm>
          <a:prstGeom prst="rect">
            <a:avLst/>
          </a:prstGeom>
        </p:spPr>
      </p:pic>
      <p:pic>
        <p:nvPicPr>
          <p:cNvPr id="15" name="Picture 14" descr="A pair of scissors cutting a piece of paper&#10;&#10;Description automatically generated with low confidence">
            <a:extLst>
              <a:ext uri="{FF2B5EF4-FFF2-40B4-BE49-F238E27FC236}">
                <a16:creationId xmlns:a16="http://schemas.microsoft.com/office/drawing/2014/main" id="{CD28820F-8736-4313-BC64-00CA419F85D9}"/>
              </a:ext>
            </a:extLst>
          </p:cNvPr>
          <p:cNvPicPr>
            <a:picLocks noChangeAspect="1"/>
          </p:cNvPicPr>
          <p:nvPr/>
        </p:nvPicPr>
        <p:blipFill>
          <a:blip r:embed="rId6"/>
          <a:stretch>
            <a:fillRect/>
          </a:stretch>
        </p:blipFill>
        <p:spPr>
          <a:xfrm rot="19465142" flipH="1">
            <a:off x="9855287" y="3856087"/>
            <a:ext cx="1597448" cy="1067390"/>
          </a:xfrm>
          <a:prstGeom prst="rect">
            <a:avLst/>
          </a:prstGeom>
        </p:spPr>
      </p:pic>
      <p:pic>
        <p:nvPicPr>
          <p:cNvPr id="2" name="Picture 1">
            <a:extLst>
              <a:ext uri="{FF2B5EF4-FFF2-40B4-BE49-F238E27FC236}">
                <a16:creationId xmlns:a16="http://schemas.microsoft.com/office/drawing/2014/main" id="{238AF1C9-79B9-7E83-DC16-BBD1A70F04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16020" y="0"/>
            <a:ext cx="3075980" cy="2270073"/>
          </a:xfrm>
          <a:prstGeom prst="rect">
            <a:avLst/>
          </a:prstGeom>
        </p:spPr>
      </p:pic>
    </p:spTree>
    <p:extLst>
      <p:ext uri="{BB962C8B-B14F-4D97-AF65-F5344CB8AC3E}">
        <p14:creationId xmlns:p14="http://schemas.microsoft.com/office/powerpoint/2010/main" val="34482418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7442" y="1159996"/>
            <a:ext cx="5805370" cy="323165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رح خبركن عن</a:t>
            </a:r>
            <a:endParaRPr lang="en-US" sz="6600" dirty="0">
              <a:solidFill>
                <a:srgbClr val="7030A0"/>
              </a:solidFill>
            </a:endParaRPr>
          </a:p>
          <a:p>
            <a:pPr algn="ctr"/>
            <a:r>
              <a:rPr lang="ar-LB" sz="6600" dirty="0">
                <a:solidFill>
                  <a:srgbClr val="7030A0"/>
                </a:solidFill>
              </a:rPr>
              <a:t>أحلى قصة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ra7 khaberkon">
            <a:hlinkClick r:id="" action="ppaction://media"/>
            <a:extLst>
              <a:ext uri="{FF2B5EF4-FFF2-40B4-BE49-F238E27FC236}">
                <a16:creationId xmlns:a16="http://schemas.microsoft.com/office/drawing/2014/main" id="{54AA1720-39B3-41DA-B5A2-8FAF8BD81F0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679" y="758654"/>
            <a:ext cx="609600" cy="609600"/>
          </a:xfrm>
          <a:prstGeom prst="rect">
            <a:avLst/>
          </a:prstGeom>
        </p:spPr>
      </p:pic>
    </p:spTree>
    <p:extLst>
      <p:ext uri="{BB962C8B-B14F-4D97-AF65-F5344CB8AC3E}">
        <p14:creationId xmlns:p14="http://schemas.microsoft.com/office/powerpoint/2010/main" val="1967325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849D859-C1F7-CB99-E82B-4727DC4E2007}"/>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4" name="Rectangle 3">
            <a:extLst>
              <a:ext uri="{FF2B5EF4-FFF2-40B4-BE49-F238E27FC236}">
                <a16:creationId xmlns:a16="http://schemas.microsoft.com/office/drawing/2014/main" id="{9D3CB0FC-58EB-7810-634D-17DFA6E51DB4}"/>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5" name="Straight Connector 4">
            <a:extLst>
              <a:ext uri="{FF2B5EF4-FFF2-40B4-BE49-F238E27FC236}">
                <a16:creationId xmlns:a16="http://schemas.microsoft.com/office/drawing/2014/main" id="{C398D2FB-38E7-50EE-4E29-3A69E513E3F0}"/>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6E830F2-7CF0-4E9E-525C-76A73E5427E0}"/>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BC125DE-510F-ADCF-5930-43AC1BC110C9}"/>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AD6E5CF-BB4C-3AEE-258A-5BBB948CD114}"/>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9642B2D-67FF-FB01-B826-BF97C873B4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8304" y="754088"/>
            <a:ext cx="9159203" cy="4924361"/>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رح خبركن عن أحلى قصة</a:t>
            </a:r>
          </a:p>
          <a:p>
            <a:pPr algn="ctr" rtl="1">
              <a:lnSpc>
                <a:spcPct val="150000"/>
              </a:lnSpc>
            </a:pPr>
            <a:r>
              <a:rPr lang="ar-LB" sz="5400" b="1" i="0" dirty="0">
                <a:solidFill>
                  <a:srgbClr val="273582"/>
                </a:solidFill>
                <a:effectLst/>
                <a:latin typeface="Tahoma" panose="020B0604030504040204" pitchFamily="34" charset="0"/>
              </a:rPr>
              <a:t>أعظم قصة لكل الناس</a:t>
            </a:r>
          </a:p>
          <a:p>
            <a:pPr algn="ctr" rtl="1">
              <a:lnSpc>
                <a:spcPct val="150000"/>
              </a:lnSpc>
            </a:pPr>
            <a:r>
              <a:rPr lang="ar-LB" sz="5400" b="1" i="0" dirty="0">
                <a:solidFill>
                  <a:srgbClr val="273582"/>
                </a:solidFill>
                <a:effectLst/>
                <a:latin typeface="Tahoma" panose="020B0604030504040204" pitchFamily="34" charset="0"/>
              </a:rPr>
              <a:t>كيف الله اجا تيخلصنا</a:t>
            </a:r>
          </a:p>
          <a:p>
            <a:pPr algn="ctr" rtl="1">
              <a:lnSpc>
                <a:spcPct val="150000"/>
              </a:lnSpc>
            </a:pPr>
            <a:r>
              <a:rPr lang="ar-LB" sz="5400" b="1" i="0" dirty="0">
                <a:solidFill>
                  <a:srgbClr val="273582"/>
                </a:solidFill>
                <a:effectLst/>
                <a:latin typeface="Tahoma" panose="020B0604030504040204" pitchFamily="34" charset="0"/>
              </a:rPr>
              <a:t>وهيدا الخطة من الأساس</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867152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يلي خالق هيدا الكون</a:t>
            </a:r>
          </a:p>
          <a:p>
            <a:pPr algn="ctr" rtl="1">
              <a:lnSpc>
                <a:spcPct val="150000"/>
              </a:lnSpc>
            </a:pPr>
            <a:r>
              <a:rPr lang="ar-LB" sz="5400" b="1" i="0" dirty="0">
                <a:solidFill>
                  <a:srgbClr val="273582"/>
                </a:solidFill>
                <a:effectLst/>
                <a:latin typeface="Tahoma" panose="020B0604030504040204" pitchFamily="34" charset="0"/>
              </a:rPr>
              <a:t>ضحى بنفسو وإجى لهون</a:t>
            </a:r>
          </a:p>
          <a:p>
            <a:pPr algn="ctr" rtl="1">
              <a:lnSpc>
                <a:spcPct val="150000"/>
              </a:lnSpc>
            </a:pPr>
            <a:r>
              <a:rPr lang="ar-LB" sz="5400" b="1" i="0" dirty="0">
                <a:solidFill>
                  <a:srgbClr val="273582"/>
                </a:solidFill>
                <a:effectLst/>
                <a:latin typeface="Tahoma" panose="020B0604030504040204" pitchFamily="34" charset="0"/>
              </a:rPr>
              <a:t>أجمل شي بهالخبريّة</a:t>
            </a:r>
          </a:p>
          <a:p>
            <a:pPr algn="ctr" rtl="1">
              <a:lnSpc>
                <a:spcPct val="150000"/>
              </a:lnSpc>
            </a:pPr>
            <a:r>
              <a:rPr lang="ar-LB" sz="5400" b="1" i="0" dirty="0">
                <a:solidFill>
                  <a:srgbClr val="273582"/>
                </a:solidFill>
                <a:effectLst/>
                <a:latin typeface="Tahoma" panose="020B0604030504040204" pitchFamily="34" charset="0"/>
              </a:rPr>
              <a:t>مات ليعطيك حياة أبدية</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84739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نحنا جينا تنخبركن</a:t>
            </a:r>
          </a:p>
          <a:p>
            <a:pPr algn="ctr" rtl="1">
              <a:lnSpc>
                <a:spcPct val="150000"/>
              </a:lnSpc>
            </a:pPr>
            <a:r>
              <a:rPr lang="ar-LB" sz="5400" b="1" i="0" dirty="0">
                <a:solidFill>
                  <a:srgbClr val="273582"/>
                </a:solidFill>
                <a:effectLst/>
                <a:latin typeface="Tahoma" panose="020B0604030504040204" pitchFamily="34" charset="0"/>
              </a:rPr>
              <a:t>عن أحل قصة بكل الكون</a:t>
            </a:r>
          </a:p>
          <a:p>
            <a:pPr algn="ctr" rtl="1">
              <a:lnSpc>
                <a:spcPct val="150000"/>
              </a:lnSpc>
            </a:pPr>
            <a:r>
              <a:rPr lang="ar-LB" sz="5400" b="1" i="0" dirty="0">
                <a:solidFill>
                  <a:srgbClr val="273582"/>
                </a:solidFill>
                <a:effectLst/>
                <a:latin typeface="Tahoma" panose="020B0604030504040204" pitchFamily="34" charset="0"/>
              </a:rPr>
              <a:t>عندك رفيق اسمو يسوع،</a:t>
            </a:r>
          </a:p>
          <a:p>
            <a:pPr algn="ctr" rtl="1">
              <a:lnSpc>
                <a:spcPct val="150000"/>
              </a:lnSpc>
            </a:pPr>
            <a:r>
              <a:rPr lang="ar-LB" sz="5400" b="1" i="0" dirty="0">
                <a:solidFill>
                  <a:srgbClr val="273582"/>
                </a:solidFill>
                <a:effectLst/>
                <a:latin typeface="Tahoma" panose="020B0604030504040204" pitchFamily="34" charset="0"/>
              </a:rPr>
              <a:t>هو حدك وين ما تكون</a:t>
            </a: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734755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41761" y="822292"/>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dirty="0">
                <a:solidFill>
                  <a:srgbClr val="7030A0"/>
                </a:solidFill>
              </a:rPr>
              <a:t>رافع راسي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افع راسي">
            <a:hlinkClick r:id="" action="ppaction://media"/>
            <a:extLst>
              <a:ext uri="{FF2B5EF4-FFF2-40B4-BE49-F238E27FC236}">
                <a16:creationId xmlns:a16="http://schemas.microsoft.com/office/drawing/2014/main" id="{AAC8A418-9E75-4EBA-860D-59E3C73838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66041" y="647405"/>
            <a:ext cx="609600" cy="609600"/>
          </a:xfrm>
          <a:prstGeom prst="rect">
            <a:avLst/>
          </a:prstGeom>
        </p:spPr>
      </p:pic>
    </p:spTree>
    <p:extLst>
      <p:ext uri="{BB962C8B-B14F-4D97-AF65-F5344CB8AC3E}">
        <p14:creationId xmlns:p14="http://schemas.microsoft.com/office/powerpoint/2010/main" val="1621338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668488"/>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بمحبة يسوع القدير</a:t>
            </a:r>
          </a:p>
          <a:p>
            <a:pPr algn="ctr" rtl="1">
              <a:lnSpc>
                <a:spcPct val="150000"/>
              </a:lnSpc>
            </a:pPr>
            <a:r>
              <a:rPr lang="ar-LB" sz="5400" b="1" i="0" dirty="0">
                <a:solidFill>
                  <a:srgbClr val="273582"/>
                </a:solidFill>
                <a:effectLst/>
                <a:latin typeface="Tahoma" panose="020B0604030504040204" pitchFamily="34" charset="0"/>
              </a:rPr>
              <a:t>مين بصدق للخطاة أديش حبّه كبير)٢</a:t>
            </a:r>
          </a:p>
        </p:txBody>
      </p:sp>
    </p:spTree>
    <p:extLst>
      <p:ext uri="{BB962C8B-B14F-4D97-AF65-F5344CB8AC3E}">
        <p14:creationId xmlns:p14="http://schemas.microsoft.com/office/powerpoint/2010/main" val="3112467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802726"/>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(كان موته بدالي عالصليب هالغالي)٢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بحبه بحبه كتير</a:t>
            </a:r>
          </a:p>
          <a:p>
            <a:pPr algn="ctr" rtl="1">
              <a:lnSpc>
                <a:spcPct val="150000"/>
              </a:lnSpc>
            </a:pPr>
            <a:r>
              <a:rPr lang="ar-LB" sz="5400" b="1" i="0" dirty="0">
                <a:solidFill>
                  <a:srgbClr val="273582"/>
                </a:solidFill>
                <a:effectLst/>
                <a:latin typeface="Tahoma" panose="020B0604030504040204" pitchFamily="34" charset="0"/>
              </a:rPr>
              <a:t>بحبه بحبه كتير</a:t>
            </a:r>
          </a:p>
        </p:txBody>
      </p:sp>
    </p:spTree>
    <p:extLst>
      <p:ext uri="{BB962C8B-B14F-4D97-AF65-F5344CB8AC3E}">
        <p14:creationId xmlns:p14="http://schemas.microsoft.com/office/powerpoint/2010/main" val="3259808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TotalTime>
  <Words>1702</Words>
  <Application>Microsoft Macintosh PowerPoint</Application>
  <PresentationFormat>Widescreen</PresentationFormat>
  <Paragraphs>195</Paragraphs>
  <Slides>30</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561</cp:revision>
  <dcterms:created xsi:type="dcterms:W3CDTF">2020-02-20T11:27:55Z</dcterms:created>
  <dcterms:modified xsi:type="dcterms:W3CDTF">2022-07-26T07:33:35Z</dcterms:modified>
</cp:coreProperties>
</file>